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41526-F97D-4607-8B57-3CCCFC887B08}" type="datetimeFigureOut">
              <a:rPr lang="it-IT" smtClean="0"/>
              <a:pPr/>
              <a:t>23/09/2022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FE2DD-C17C-49FE-8917-5B578CC2F2A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26"/>
            <a:ext cx="9142625" cy="521497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142852"/>
            <a:ext cx="7772400" cy="1470025"/>
          </a:xfrm>
        </p:spPr>
        <p:txBody>
          <a:bodyPr/>
          <a:lstStyle/>
          <a:p>
            <a:r>
              <a:rPr lang="it-IT" dirty="0" smtClean="0"/>
              <a:t>TERZA</a:t>
            </a:r>
            <a:r>
              <a:rPr lang="it-IT" dirty="0" smtClean="0"/>
              <a:t> </a:t>
            </a:r>
            <a:r>
              <a:rPr lang="it-IT" dirty="0" smtClean="0"/>
              <a:t>RIVOLUZIONE INDUSTRIALE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285720" y="642918"/>
          <a:ext cx="8429683" cy="5823928"/>
        </p:xfrm>
        <a:graphic>
          <a:graphicData uri="http://schemas.openxmlformats.org/drawingml/2006/table">
            <a:tbl>
              <a:tblPr/>
              <a:tblGrid>
                <a:gridCol w="1353079"/>
                <a:gridCol w="1116087"/>
                <a:gridCol w="1912015"/>
                <a:gridCol w="4048502"/>
              </a:tblGrid>
              <a:tr h="479903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Periodo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Fonti energetiche, materie prime e tecnologie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Elementi caratterizzanti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4008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Prima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rivoluzione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industriale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1770 - 1870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Ferro, carbone, cotone  e macchina a vapore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Sostituzione della forza umana o animale con 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fonti inanimate di energia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5415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Seconda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rivoluzione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industriale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1870  - 1950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Elettricità, petrolio, acciaio, chimica, mezzi di comunicazione e motore a scoppio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integrazione tra </a:t>
                      </a:r>
                      <a:r>
                        <a:rPr lang="it-IT" sz="1800" b="1">
                          <a:latin typeface="Arial"/>
                          <a:ea typeface="Times New Roman"/>
                        </a:rPr>
                        <a:t>scienza-tecnica e produzione</a:t>
                      </a:r>
                      <a:r>
                        <a:rPr lang="it-IT" sz="1800">
                          <a:latin typeface="Arial"/>
                          <a:ea typeface="Times New Roman"/>
                        </a:rPr>
                        <a:t> 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grande sviluppo delle </a:t>
                      </a:r>
                      <a:r>
                        <a:rPr lang="it-IT" sz="1800" b="1">
                          <a:latin typeface="Arial"/>
                          <a:ea typeface="Times New Roman"/>
                        </a:rPr>
                        <a:t>concentrazioni</a:t>
                      </a:r>
                      <a:r>
                        <a:rPr lang="it-IT" sz="1800">
                          <a:latin typeface="Arial"/>
                          <a:ea typeface="Times New Roman"/>
                        </a:rPr>
                        <a:t> produttive e finanziarie (trust e cartelli)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produzione in serie (</a:t>
                      </a:r>
                      <a:r>
                        <a:rPr lang="it-IT" sz="1800" b="1">
                          <a:latin typeface="Arial"/>
                          <a:ea typeface="Times New Roman"/>
                        </a:rPr>
                        <a:t>taylorismo</a:t>
                      </a:r>
                      <a:r>
                        <a:rPr lang="it-IT" sz="1800">
                          <a:latin typeface="Arial"/>
                          <a:ea typeface="Times New Roman"/>
                        </a:rPr>
                        <a:t> e fordismo) e consumismo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6954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Terza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rivoluzione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>
                          <a:latin typeface="Arial"/>
                          <a:ea typeface="Times New Roman"/>
                        </a:rPr>
                        <a:t>industriale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1950 - oggi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>
                          <a:latin typeface="Arial"/>
                          <a:ea typeface="Times New Roman"/>
                        </a:rPr>
                        <a:t>Energia atomica; sviluppo dell’industria aerospaziale e dell’informatica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800" b="1" dirty="0">
                          <a:latin typeface="Arial"/>
                          <a:ea typeface="Times New Roman"/>
                        </a:rPr>
                        <a:t>Digitalizzazione; </a:t>
                      </a:r>
                      <a:r>
                        <a:rPr lang="it-IT" sz="1800" b="1" dirty="0" err="1">
                          <a:latin typeface="Arial"/>
                          <a:ea typeface="Times New Roman"/>
                        </a:rPr>
                        <a:t>toyotismo</a:t>
                      </a:r>
                      <a:endParaRPr lang="it-IT" sz="18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0" name="Picture 6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71678"/>
            <a:ext cx="2932804" cy="4000528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928662" y="214290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TERZA RIVOLUZIONE INDUSTRIALE</a:t>
            </a:r>
            <a:endParaRPr lang="it-IT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286000" y="1859340"/>
            <a:ext cx="4572000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dirty="0" smtClean="0"/>
              <a:t> sfruttamento dell’energia </a:t>
            </a:r>
            <a:r>
              <a:rPr lang="it-IT" sz="3200" b="1" dirty="0" smtClean="0"/>
              <a:t>atomica</a:t>
            </a:r>
            <a:r>
              <a:rPr lang="it-IT" sz="3200" dirty="0" smtClean="0"/>
              <a:t> e delle energie </a:t>
            </a:r>
            <a:r>
              <a:rPr lang="it-IT" sz="3200" b="1" dirty="0" smtClean="0"/>
              <a:t>alternative</a:t>
            </a:r>
            <a:endParaRPr lang="it-IT" sz="3200" dirty="0" smtClean="0"/>
          </a:p>
          <a:p>
            <a:pPr>
              <a:buFont typeface="Arial" pitchFamily="34" charset="0"/>
              <a:buChar char="•"/>
            </a:pPr>
            <a:r>
              <a:rPr lang="it-IT" sz="3200" dirty="0" smtClean="0"/>
              <a:t> sviluppo dell’industria </a:t>
            </a:r>
            <a:r>
              <a:rPr lang="it-IT" sz="3200" b="1" dirty="0" smtClean="0"/>
              <a:t>aerospaziale</a:t>
            </a:r>
          </a:p>
          <a:p>
            <a:pPr>
              <a:buFont typeface="Arial" pitchFamily="34" charset="0"/>
              <a:buChar char="•"/>
            </a:pPr>
            <a:r>
              <a:rPr lang="it-IT" sz="3200" dirty="0" smtClean="0"/>
              <a:t> sviluppo </a:t>
            </a:r>
            <a:r>
              <a:rPr lang="it-IT" sz="3200" b="1" dirty="0" smtClean="0"/>
              <a:t>dell’informatica</a:t>
            </a:r>
            <a:r>
              <a:rPr lang="it-IT" sz="3200" dirty="0" smtClean="0"/>
              <a:t> e del computer</a:t>
            </a:r>
            <a:endParaRPr lang="it-IT" sz="3200" dirty="0"/>
          </a:p>
        </p:txBody>
      </p:sp>
      <p:pic>
        <p:nvPicPr>
          <p:cNvPr id="41988" name="Picture 4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1071546"/>
            <a:ext cx="1643074" cy="1643074"/>
          </a:xfrm>
          <a:prstGeom prst="rect">
            <a:avLst/>
          </a:prstGeom>
          <a:noFill/>
        </p:spPr>
      </p:pic>
      <p:pic>
        <p:nvPicPr>
          <p:cNvPr id="7" name="Immagine 6" descr="Visualizza immagine di orig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4857760"/>
            <a:ext cx="350046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 r="51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428596" y="1443981"/>
            <a:ext cx="8215370" cy="3539430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it-IT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1947: 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invenzione del transistor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1957:</a:t>
            </a:r>
            <a:r>
              <a:rPr kumimoji="0" lang="it-IT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commercio l’IBM 608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it-IT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nni Settanta: progressi della microelettronica; si producono computer tali da poter approdare nelle case e negli uffici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it-IT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1973: primo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telefono cellulare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it-IT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Anni Ottanta: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nasce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Internet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3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9144022" cy="5143513"/>
          </a:xfrm>
          <a:prstGeom prst="rect">
            <a:avLst/>
          </a:prstGeom>
          <a:noFill/>
        </p:spPr>
      </p:pic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42844" y="1714488"/>
            <a:ext cx="8786874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 TOYOTISMO O “PRODUZIONE SNELLA”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Giappone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anni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Settanta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it-IT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nuovo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sistema produttivo 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 nuova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organizzazione del lavoro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3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ira </a:t>
            </a:r>
            <a:r>
              <a:rPr lang="it-IT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eliminare ogni tipo di spreco 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 persegue l’idea che si debba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produrre solo ciò che è necessario nel tempo richiesto 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(“just in </a:t>
            </a:r>
            <a:r>
              <a:rPr kumimoji="0" lang="it-IT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time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”).</a:t>
            </a:r>
          </a:p>
        </p:txBody>
      </p:sp>
      <p:pic>
        <p:nvPicPr>
          <p:cNvPr id="44037" name="Picture 5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34" y="214290"/>
            <a:ext cx="1500166" cy="127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4282" y="428604"/>
            <a:ext cx="8572560" cy="60016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Riduzione della manodopera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Gli operai non devono specializzarsi in una sola attività (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flessibilità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 multifunzionalità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); sono più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responsabilizzati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rispetto alla qualità del prodotto finale, che deve mirare ad essere perfetto. 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Riduzione dei conflitti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 si deve tendere alla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cooperazione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tra operai e la direzione dell’azienda.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Riduzione delle scorte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 alla fase di assemblaggio arrivano solo i pezzi richiesti dal mercato; vengono così fabbricati solo i beni che sono stati richiesti, evitando la sovrapproduzione.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Varietà del prodotto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poiché la produzione deve tener sempre conto dei gusti del mercato (non più prodotti standard, ma prodotti diversificati).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Riduzione dei difetti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 si mira, sia per quel che riguarda il risultato finale che per ciò che concerne ogni passaggio della produzione, alla </a:t>
            </a:r>
            <a:r>
              <a:rPr lang="it-IT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qualità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totale.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000364" y="47130"/>
            <a:ext cx="535781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VILUPPO DEL SETTORE TERZIARIO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SETTORE PRIMARIO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it-IT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agricoltura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si è meccanizzato sempre di più, portando a una riduzione assai consistente della manodopera.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L’informatica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 l’automazione hanno fatto sì che anche nel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SETTORE SECONDARIO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it-IT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industria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ci fosse un’ampia riduzione della forza-lavoro.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settore che invece si è sviluppato in modo enorme è il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TERZIARIO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it-IT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servizi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in cui troviamo più del 50% dei lavoratori.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116"/>
            <a:ext cx="2695575" cy="2771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14282" y="214290"/>
            <a:ext cx="87154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LA GLOBALIZZAZIONE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partire dagli anni ottanta il sistema economico mondiale si è trasformato in una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rete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organica e integrata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cui nodi sono strettamente interconnessi.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105" name="ihover-img" descr="Appunti di informatica libera 2008 --- Copyright © 2000-2008 Daniel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285992"/>
            <a:ext cx="3193699" cy="1357322"/>
          </a:xfrm>
          <a:prstGeom prst="rect">
            <a:avLst/>
          </a:prstGeom>
          <a:noFill/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57158" y="3714752"/>
            <a:ext cx="857256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nnovazioni tecnologiche =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azzeramento di tempi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spazi</a:t>
            </a:r>
            <a:r>
              <a:rPr lang="it-IT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t-IT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modelli di consumo e di produzione più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uniformi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it-IT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p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rogressiva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omogeneità nei bisogni </a:t>
            </a:r>
            <a:endParaRPr lang="it-IT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scomparsa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delle tradizionali differenze tra i gusti dei consumatori a livello nazionale o regionale. 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tendenza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 predominio sull’economia mondiale da parte di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grandi imprese multinazionali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operanti secondo prospettive sempre più autonome dai singoli Stati, e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dunque…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crescente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influenza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delle imprese</a:t>
            </a:r>
            <a:r>
              <a:rPr lang="it-IT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sulle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scelte di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politica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economica dei governi. 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535</Words>
  <Application>Microsoft Office PowerPoint</Application>
  <PresentationFormat>Presentazione su schermo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TERZA RIVOLUZIONE INDUSTRIALE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RIVOLUZIONE INDUSTRIALE</dc:title>
  <dc:creator>simone.dell@libero.it</dc:creator>
  <cp:lastModifiedBy>simone.dell@libero.it</cp:lastModifiedBy>
  <cp:revision>2</cp:revision>
  <dcterms:created xsi:type="dcterms:W3CDTF">2022-09-22T13:35:35Z</dcterms:created>
  <dcterms:modified xsi:type="dcterms:W3CDTF">2022-09-23T08:14:38Z</dcterms:modified>
</cp:coreProperties>
</file>